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 id="260" r:id="rId3"/>
    <p:sldId id="266" r:id="rId4"/>
    <p:sldId id="267" r:id="rId5"/>
    <p:sldId id="268" r:id="rId6"/>
    <p:sldId id="269" r:id="rId7"/>
    <p:sldId id="261" r:id="rId8"/>
    <p:sldId id="257" r:id="rId9"/>
    <p:sldId id="258" r:id="rId10"/>
    <p:sldId id="259" r:id="rId11"/>
    <p:sldId id="262" r:id="rId12"/>
    <p:sldId id="263" r:id="rId13"/>
    <p:sldId id="264" r:id="rId14"/>
    <p:sldId id="265"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708" autoAdjust="0"/>
  </p:normalViewPr>
  <p:slideViewPr>
    <p:cSldViewPr snapToGrid="0">
      <p:cViewPr varScale="1">
        <p:scale>
          <a:sx n="110" d="100"/>
          <a:sy n="110"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A0C13A6-0F76-45D4-BA45-97073B3CD1C1}" type="datetimeFigureOut">
              <a:rPr lang="el-GR" smtClean="0"/>
              <a:t>30/4/2020</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165358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A0C13A6-0F76-45D4-BA45-97073B3CD1C1}" type="datetimeFigureOut">
              <a:rPr lang="el-GR" smtClean="0"/>
              <a:t>30/4/2020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116809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A0C13A6-0F76-45D4-BA45-97073B3CD1C1}" type="datetimeFigureOut">
              <a:rPr lang="el-GR" smtClean="0"/>
              <a:t>30/4/2020</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A9B85C-8110-45BD-B7DA-0709AA41FE2F}"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348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A0C13A6-0F76-45D4-BA45-97073B3CD1C1}" type="datetimeFigureOut">
              <a:rPr lang="el-GR" smtClean="0"/>
              <a:t>30/4/2020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1423436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A0C13A6-0F76-45D4-BA45-97073B3CD1C1}" type="datetimeFigureOut">
              <a:rPr lang="el-GR" smtClean="0"/>
              <a:t>30/4/2020</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A9B85C-8110-45BD-B7DA-0709AA41FE2F}"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343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A0C13A6-0F76-45D4-BA45-97073B3CD1C1}" type="datetimeFigureOut">
              <a:rPr lang="el-GR" smtClean="0"/>
              <a:t>30/4/2020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1608803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A0C13A6-0F76-45D4-BA45-97073B3CD1C1}" type="datetimeFigureOut">
              <a:rPr lang="el-GR" smtClean="0"/>
              <a:t>30/4/2020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3821528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A0C13A6-0F76-45D4-BA45-97073B3CD1C1}" type="datetimeFigureOut">
              <a:rPr lang="el-GR" smtClean="0"/>
              <a:t>30/4/2020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331655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A0C13A6-0F76-45D4-BA45-97073B3CD1C1}" type="datetimeFigureOut">
              <a:rPr lang="el-GR" smtClean="0"/>
              <a:t>30/4/2020</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111963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A0C13A6-0F76-45D4-BA45-97073B3CD1C1}" type="datetimeFigureOut">
              <a:rPr lang="el-GR" smtClean="0"/>
              <a:t>30/4/2020</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73290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5A0C13A6-0F76-45D4-BA45-97073B3CD1C1}" type="datetimeFigureOut">
              <a:rPr lang="el-GR" smtClean="0"/>
              <a:t>30/4/2020</a:t>
            </a:fld>
            <a:endParaRPr lang="el-GR"/>
          </a:p>
        </p:txBody>
      </p:sp>
      <p:sp>
        <p:nvSpPr>
          <p:cNvPr id="6" name="Footer Placeholder 5"/>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28965226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A0C13A6-0F76-45D4-BA45-97073B3CD1C1}" type="datetimeFigureOut">
              <a:rPr lang="el-GR" smtClean="0"/>
              <a:t>30/4/2020</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5299410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5A0C13A6-0F76-45D4-BA45-97073B3CD1C1}" type="datetimeFigureOut">
              <a:rPr lang="el-GR" smtClean="0"/>
              <a:t>30/4/2020</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362204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C13A6-0F76-45D4-BA45-97073B3CD1C1}" type="datetimeFigureOut">
              <a:rPr lang="el-GR" smtClean="0"/>
              <a:t>30/4/2020</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318842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A0C13A6-0F76-45D4-BA45-97073B3CD1C1}" type="datetimeFigureOut">
              <a:rPr lang="el-GR" smtClean="0"/>
              <a:t>30/4/2020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3480773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5A0C13A6-0F76-45D4-BA45-97073B3CD1C1}" type="datetimeFigureOut">
              <a:rPr lang="el-GR" smtClean="0"/>
              <a:t>30/4/2020</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2A9B85C-8110-45BD-B7DA-0709AA41FE2F}" type="slidenum">
              <a:rPr lang="el-GR" smtClean="0"/>
              <a:t>‹#›</a:t>
            </a:fld>
            <a:endParaRPr lang="el-GR"/>
          </a:p>
        </p:txBody>
      </p:sp>
    </p:spTree>
    <p:extLst>
      <p:ext uri="{BB962C8B-B14F-4D97-AF65-F5344CB8AC3E}">
        <p14:creationId xmlns:p14="http://schemas.microsoft.com/office/powerpoint/2010/main" val="94888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A0C13A6-0F76-45D4-BA45-97073B3CD1C1}" type="datetimeFigureOut">
              <a:rPr lang="el-GR" smtClean="0"/>
              <a:t>30/4/2020</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2A9B85C-8110-45BD-B7DA-0709AA41FE2F}" type="slidenum">
              <a:rPr lang="el-GR" smtClean="0"/>
              <a:t>‹#›</a:t>
            </a:fld>
            <a:endParaRPr lang="el-GR"/>
          </a:p>
        </p:txBody>
      </p:sp>
    </p:spTree>
    <p:extLst>
      <p:ext uri="{BB962C8B-B14F-4D97-AF65-F5344CB8AC3E}">
        <p14:creationId xmlns:p14="http://schemas.microsoft.com/office/powerpoint/2010/main" val="385971647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26740" y="2612572"/>
            <a:ext cx="8915399" cy="2262781"/>
          </a:xfrm>
        </p:spPr>
        <p:txBody>
          <a:bodyPr/>
          <a:lstStyle/>
          <a:p>
            <a:r>
              <a:rPr lang="el-GR" b="1" i="1" dirty="0" smtClean="0"/>
              <a:t>ΠΡΩΤΟΜΑΓΙΑ</a:t>
            </a:r>
            <a:endParaRPr lang="el-GR" b="1" i="1" dirty="0"/>
          </a:p>
        </p:txBody>
      </p:sp>
      <p:sp>
        <p:nvSpPr>
          <p:cNvPr id="3" name="Υπότιτλος 2"/>
          <p:cNvSpPr>
            <a:spLocks noGrp="1"/>
          </p:cNvSpPr>
          <p:nvPr>
            <p:ph type="subTitle" idx="1"/>
          </p:nvPr>
        </p:nvSpPr>
        <p:spPr>
          <a:xfrm>
            <a:off x="1926740" y="5405900"/>
            <a:ext cx="9858895" cy="1175343"/>
          </a:xfrm>
        </p:spPr>
        <p:txBody>
          <a:bodyPr/>
          <a:lstStyle/>
          <a:p>
            <a:pPr lvl="1"/>
            <a:r>
              <a:rPr lang="el-GR" sz="2400" dirty="0" smtClean="0">
                <a:solidFill>
                  <a:schemeClr val="accent4"/>
                </a:solidFill>
              </a:rPr>
              <a:t>ΔΗΜΙΟΥΡΓΙΚΕΣ ΔΡΑΣΤΗΡΙΟΤΗΤΕΣ ΓΙΑ ΤΗΝ ΑΝΟΙΞΗ</a:t>
            </a:r>
          </a:p>
          <a:p>
            <a:pPr lvl="1"/>
            <a:endParaRPr lang="el-GR" dirty="0">
              <a:solidFill>
                <a:schemeClr val="accent4"/>
              </a:solidFill>
            </a:endParaRPr>
          </a:p>
          <a:p>
            <a:pPr lvl="1"/>
            <a:r>
              <a:rPr lang="el-GR" sz="1100" dirty="0" smtClean="0">
                <a:solidFill>
                  <a:schemeClr val="accent4"/>
                </a:solidFill>
              </a:rPr>
              <a:t>2</a:t>
            </a:r>
            <a:r>
              <a:rPr lang="el-GR" sz="1100" baseline="30000" dirty="0" smtClean="0">
                <a:solidFill>
                  <a:schemeClr val="accent4"/>
                </a:solidFill>
              </a:rPr>
              <a:t>ο</a:t>
            </a:r>
            <a:r>
              <a:rPr lang="el-GR" sz="1100" dirty="0" smtClean="0">
                <a:solidFill>
                  <a:schemeClr val="accent4"/>
                </a:solidFill>
              </a:rPr>
              <a:t> ΤΜΗΜΑ ΠΡΟΣΧΟΛΙΚΗΣ ΑΓΩΓΗΣ ΔΗΜΟΥ ΧΑΛΑΝΔΡΙΟΥ</a:t>
            </a:r>
            <a:endParaRPr lang="el-GR" sz="1100" dirty="0">
              <a:solidFill>
                <a:schemeClr val="accent4"/>
              </a:solidFill>
            </a:endParaRPr>
          </a:p>
        </p:txBody>
      </p:sp>
      <p:pic>
        <p:nvPicPr>
          <p:cNvPr id="6" name="Εικόνα 5"/>
          <p:cNvPicPr>
            <a:picLocks noChangeAspect="1"/>
          </p:cNvPicPr>
          <p:nvPr/>
        </p:nvPicPr>
        <p:blipFill>
          <a:blip r:embed="rId2"/>
          <a:stretch>
            <a:fillRect/>
          </a:stretch>
        </p:blipFill>
        <p:spPr>
          <a:xfrm>
            <a:off x="867748" y="348007"/>
            <a:ext cx="4273420" cy="2609798"/>
          </a:xfrm>
          <a:prstGeom prst="rect">
            <a:avLst/>
          </a:prstGeom>
        </p:spPr>
      </p:pic>
    </p:spTree>
    <p:extLst>
      <p:ext uri="{BB962C8B-B14F-4D97-AF65-F5344CB8AC3E}">
        <p14:creationId xmlns:p14="http://schemas.microsoft.com/office/powerpoint/2010/main" val="11021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6"/>
                </a:solidFill>
              </a:rPr>
              <a:t>ΠΡΩΤΟΜΑΓΙΑΤΙΚΟ ΣΤΕΦΑΝΙ ΜΕ ΑΒΓΟΘΗΚΕΣ</a:t>
            </a:r>
            <a:r>
              <a:rPr lang="el-GR" dirty="0"/>
              <a:t/>
            </a:r>
            <a:br>
              <a:rPr lang="el-GR" dirty="0"/>
            </a:br>
            <a:endParaRPr lang="el-GR" dirty="0"/>
          </a:p>
        </p:txBody>
      </p:sp>
      <p:sp>
        <p:nvSpPr>
          <p:cNvPr id="3" name="Θέση περιεχομένου 2"/>
          <p:cNvSpPr>
            <a:spLocks noGrp="1"/>
          </p:cNvSpPr>
          <p:nvPr>
            <p:ph idx="1"/>
          </p:nvPr>
        </p:nvSpPr>
        <p:spPr>
          <a:xfrm>
            <a:off x="1898746" y="1540188"/>
            <a:ext cx="8915400" cy="3777622"/>
          </a:xfrm>
        </p:spPr>
        <p:txBody>
          <a:bodyPr/>
          <a:lstStyle/>
          <a:p>
            <a:r>
              <a:rPr lang="el-GR" b="1" dirty="0"/>
              <a:t>Κόβετε και χρωματίζετε τις αβγοθήκες όπως σας αρέσει και αν θέλετε τις διακοσμείτε με υλικά που υπάρχουν σπίτι(κουμπιά ,καραμέλες, θήκες από </a:t>
            </a:r>
            <a:r>
              <a:rPr lang="en-US" b="1" dirty="0"/>
              <a:t>cupcake</a:t>
            </a:r>
            <a:r>
              <a:rPr lang="el-GR" b="1" dirty="0"/>
              <a:t> </a:t>
            </a:r>
            <a:r>
              <a:rPr lang="el-GR" b="1" dirty="0" err="1"/>
              <a:t>κ.λ.π</a:t>
            </a:r>
            <a:r>
              <a:rPr lang="el-GR" b="1" dirty="0"/>
              <a:t>).Κόβετε μια βάση από σκληρό χαρτόνι ή ακόμη και από ένα χάρτινο </a:t>
            </a:r>
            <a:r>
              <a:rPr lang="el-GR" b="1" dirty="0" smtClean="0"/>
              <a:t>πιάτο και έτοιμο!!!</a:t>
            </a:r>
            <a:endParaRPr lang="el-GR" dirty="0"/>
          </a:p>
        </p:txBody>
      </p:sp>
      <p:pic>
        <p:nvPicPr>
          <p:cNvPr id="5" name="Εικόνα 4" descr="C:\Users\p_prosxolag2\Desktop\ΚΑΤΑΣΚΕΥΕΣ ΠΡΟΣ ΤΟΥΣ ΓΟΝΕΙΣ\ΣΤΕΦΑΝΙ ΑΥΓΟΘΗΚΕΣ..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204" y="3480318"/>
            <a:ext cx="2724539" cy="2430904"/>
          </a:xfrm>
          <a:prstGeom prst="rect">
            <a:avLst/>
          </a:prstGeom>
          <a:noFill/>
          <a:ln>
            <a:noFill/>
          </a:ln>
        </p:spPr>
      </p:pic>
      <p:pic>
        <p:nvPicPr>
          <p:cNvPr id="6" name="Εικόνα 5"/>
          <p:cNvPicPr>
            <a:picLocks noChangeAspect="1"/>
          </p:cNvPicPr>
          <p:nvPr/>
        </p:nvPicPr>
        <p:blipFill>
          <a:blip r:embed="rId3"/>
          <a:stretch>
            <a:fillRect/>
          </a:stretch>
        </p:blipFill>
        <p:spPr>
          <a:xfrm>
            <a:off x="4674637" y="3480318"/>
            <a:ext cx="2602315" cy="2430903"/>
          </a:xfrm>
          <a:prstGeom prst="rect">
            <a:avLst/>
          </a:prstGeom>
        </p:spPr>
      </p:pic>
      <p:pic>
        <p:nvPicPr>
          <p:cNvPr id="7" name="Εικόνα 6"/>
          <p:cNvPicPr>
            <a:picLocks noChangeAspect="1"/>
          </p:cNvPicPr>
          <p:nvPr/>
        </p:nvPicPr>
        <p:blipFill>
          <a:blip r:embed="rId4"/>
          <a:stretch>
            <a:fillRect/>
          </a:stretch>
        </p:blipFill>
        <p:spPr>
          <a:xfrm>
            <a:off x="8139987" y="3480318"/>
            <a:ext cx="2133017" cy="2430903"/>
          </a:xfrm>
          <a:prstGeom prst="rect">
            <a:avLst/>
          </a:prstGeom>
        </p:spPr>
      </p:pic>
    </p:spTree>
    <p:extLst>
      <p:ext uri="{BB962C8B-B14F-4D97-AF65-F5344CB8AC3E}">
        <p14:creationId xmlns:p14="http://schemas.microsoft.com/office/powerpoint/2010/main" val="1504421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5"/>
                </a:solidFill>
              </a:rPr>
              <a:t>ΠΑΙΖΟΥΜΕ ΜΕ ΤΗΝ ΤΕΧΝΗ…..</a:t>
            </a:r>
            <a:r>
              <a:rPr lang="en-US" dirty="0" smtClean="0">
                <a:solidFill>
                  <a:schemeClr val="accent5"/>
                </a:solidFill>
              </a:rPr>
              <a:t>;;;;;</a:t>
            </a:r>
            <a:endParaRPr lang="el-GR" dirty="0">
              <a:solidFill>
                <a:schemeClr val="accent5"/>
              </a:solidFill>
            </a:endParaRPr>
          </a:p>
        </p:txBody>
      </p:sp>
      <p:sp>
        <p:nvSpPr>
          <p:cNvPr id="3" name="Θέση περιεχομένου 2"/>
          <p:cNvSpPr>
            <a:spLocks noGrp="1"/>
          </p:cNvSpPr>
          <p:nvPr>
            <p:ph idx="1"/>
          </p:nvPr>
        </p:nvSpPr>
        <p:spPr>
          <a:xfrm>
            <a:off x="2589212" y="2133600"/>
            <a:ext cx="8915400" cy="964163"/>
          </a:xfrm>
        </p:spPr>
        <p:txBody>
          <a:bodyPr/>
          <a:lstStyle/>
          <a:p>
            <a:r>
              <a:rPr lang="el-GR" dirty="0" smtClean="0"/>
              <a:t>Δείχνουμε στα παιδιά πίνακες ζωγραφικής με θέμα την άνοιξη και συζητάμε μαζί τους για τα χρώματα, τη φύση, τις παραστάσεις και τα προτρέπουμε να φτιάξουν κι εκείνα το δικό τους έργο τέχνης.</a:t>
            </a:r>
            <a:endParaRPr lang="el-GR" dirty="0"/>
          </a:p>
        </p:txBody>
      </p:sp>
      <p:pic>
        <p:nvPicPr>
          <p:cNvPr id="2051" name="Picture 3" descr="1355596012-1137811-w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47" y="3191069"/>
            <a:ext cx="5187820" cy="35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descr="C:\Users\p_prosxolag2\Desktop\ΚΑΤΑΣΚΕΥΕΣ ΠΡΟΣ ΤΟΥΣ ΓΟΝΕΙΣ\ΑΓΡΙΟΛΟΥΛΟΥΔΑ ΚΑΙ ΕΡΓΑ ΤΕΧΝΗΣ_Σελίδα_23.jpg"/>
          <p:cNvPicPr/>
          <p:nvPr/>
        </p:nvPicPr>
        <p:blipFill>
          <a:blip r:embed="rId3">
            <a:extLst>
              <a:ext uri="{28A0092B-C50C-407E-A947-70E740481C1C}">
                <a14:useLocalDpi xmlns:a14="http://schemas.microsoft.com/office/drawing/2010/main" val="0"/>
              </a:ext>
            </a:extLst>
          </a:blip>
          <a:srcRect/>
          <a:stretch>
            <a:fillRect/>
          </a:stretch>
        </p:blipFill>
        <p:spPr bwMode="auto">
          <a:xfrm>
            <a:off x="5999585" y="3191069"/>
            <a:ext cx="3466322" cy="3433666"/>
          </a:xfrm>
          <a:prstGeom prst="rect">
            <a:avLst/>
          </a:prstGeom>
          <a:noFill/>
          <a:ln>
            <a:noFill/>
          </a:ln>
        </p:spPr>
      </p:pic>
    </p:spTree>
    <p:extLst>
      <p:ext uri="{BB962C8B-B14F-4D97-AF65-F5344CB8AC3E}">
        <p14:creationId xmlns:p14="http://schemas.microsoft.com/office/powerpoint/2010/main" val="708438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0325" y="624110"/>
            <a:ext cx="8911687" cy="1280890"/>
          </a:xfrm>
        </p:spPr>
        <p:txBody>
          <a:bodyPr/>
          <a:lstStyle/>
          <a:p>
            <a:endParaRPr lang="el-GR"/>
          </a:p>
        </p:txBody>
      </p:sp>
      <p:sp>
        <p:nvSpPr>
          <p:cNvPr id="3" name="Θέση περιεχομένου 2"/>
          <p:cNvSpPr>
            <a:spLocks noGrp="1"/>
          </p:cNvSpPr>
          <p:nvPr>
            <p:ph idx="1"/>
          </p:nvPr>
        </p:nvSpPr>
        <p:spPr>
          <a:xfrm>
            <a:off x="12782939" y="375731"/>
            <a:ext cx="3709455" cy="11173828"/>
          </a:xfrm>
        </p:spPr>
        <p:txBody>
          <a:bodyPr/>
          <a:lstStyle/>
          <a:p>
            <a:endParaRPr lang="el-GR" dirty="0"/>
          </a:p>
        </p:txBody>
      </p:sp>
      <p:pic>
        <p:nvPicPr>
          <p:cNvPr id="3074" name="Picture 2" descr="Young Woman Wearing a Hat with Wild R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53" y="292319"/>
            <a:ext cx="2856152" cy="376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Εικόνα 3"/>
          <p:cNvPicPr>
            <a:picLocks noChangeAspect="1"/>
          </p:cNvPicPr>
          <p:nvPr/>
        </p:nvPicPr>
        <p:blipFill>
          <a:blip r:embed="rId3"/>
          <a:stretch>
            <a:fillRect/>
          </a:stretch>
        </p:blipFill>
        <p:spPr>
          <a:xfrm>
            <a:off x="3881708" y="238840"/>
            <a:ext cx="3349690" cy="3823045"/>
          </a:xfrm>
          <a:prstGeom prst="rect">
            <a:avLst/>
          </a:prstGeom>
        </p:spPr>
      </p:pic>
      <p:pic>
        <p:nvPicPr>
          <p:cNvPr id="6" name="Εικόνα 5" descr="C:\Users\p_prosxolag2\Desktop\ΚΑΤΑΣΚΕΥΕΣ ΠΡΟΣ ΤΟΥΣ ΓΟΝΕΙΣ\ΑΓΡΙΟΛΟΥΛΟΥΔΑ ΚΑΙ ΕΡΓΑ ΤΕΧΝΗΣ_Σελίδα_26.jpg"/>
          <p:cNvPicPr/>
          <p:nvPr/>
        </p:nvPicPr>
        <p:blipFill>
          <a:blip r:embed="rId4">
            <a:extLst>
              <a:ext uri="{28A0092B-C50C-407E-A947-70E740481C1C}">
                <a14:useLocalDpi xmlns:a14="http://schemas.microsoft.com/office/drawing/2010/main" val="0"/>
              </a:ext>
            </a:extLst>
          </a:blip>
          <a:srcRect/>
          <a:stretch>
            <a:fillRect/>
          </a:stretch>
        </p:blipFill>
        <p:spPr bwMode="auto">
          <a:xfrm>
            <a:off x="7231398" y="3792540"/>
            <a:ext cx="3691812" cy="2695575"/>
          </a:xfrm>
          <a:prstGeom prst="rect">
            <a:avLst/>
          </a:prstGeom>
          <a:noFill/>
          <a:ln>
            <a:noFill/>
          </a:ln>
        </p:spPr>
      </p:pic>
      <p:pic>
        <p:nvPicPr>
          <p:cNvPr id="7" name="Εικόνα 6" descr="C:\Users\p_prosxolag2\Desktop\ΚΑΤΑΣΚΕΥΕΣ ΠΡΟΣ ΤΟΥΣ ΓΟΝΕΙΣ\ΑΓΡΙΟΛΟΥΛΟΥΔΑ ΚΑΙ ΕΡΓΑ ΤΕΧΝΗΣ_Σελίδα_25.jpg"/>
          <p:cNvPicPr/>
          <p:nvPr/>
        </p:nvPicPr>
        <p:blipFill>
          <a:blip r:embed="rId5">
            <a:extLst>
              <a:ext uri="{28A0092B-C50C-407E-A947-70E740481C1C}">
                <a14:useLocalDpi xmlns:a14="http://schemas.microsoft.com/office/drawing/2010/main" val="0"/>
              </a:ext>
            </a:extLst>
          </a:blip>
          <a:srcRect/>
          <a:stretch>
            <a:fillRect/>
          </a:stretch>
        </p:blipFill>
        <p:spPr bwMode="auto">
          <a:xfrm>
            <a:off x="7313283" y="429209"/>
            <a:ext cx="4722541" cy="3286125"/>
          </a:xfrm>
          <a:prstGeom prst="rect">
            <a:avLst/>
          </a:prstGeom>
          <a:noFill/>
          <a:ln>
            <a:noFill/>
          </a:ln>
        </p:spPr>
      </p:pic>
      <p:pic>
        <p:nvPicPr>
          <p:cNvPr id="8" name="Εικόνα 7" descr="C:\Users\p_prosxolag2\Desktop\ΚΑΤΑΣΚΕΥΕΣ ΠΡΟΣ ΤΟΥΣ ΓΟΝΕΙΣ\ΑΓΡΙΟΛΟΥΛΟΥΔΑ ΚΑΙ ΕΡΓΑ ΤΕΧΝΗΣ_Σελίδα_22.jpg"/>
          <p:cNvPicPr/>
          <p:nvPr/>
        </p:nvPicPr>
        <p:blipFill>
          <a:blip r:embed="rId6">
            <a:extLst>
              <a:ext uri="{28A0092B-C50C-407E-A947-70E740481C1C}">
                <a14:useLocalDpi xmlns:a14="http://schemas.microsoft.com/office/drawing/2010/main" val="0"/>
              </a:ext>
            </a:extLst>
          </a:blip>
          <a:srcRect/>
          <a:stretch>
            <a:fillRect/>
          </a:stretch>
        </p:blipFill>
        <p:spPr bwMode="auto">
          <a:xfrm>
            <a:off x="2110325" y="4061885"/>
            <a:ext cx="4267200" cy="2555617"/>
          </a:xfrm>
          <a:prstGeom prst="rect">
            <a:avLst/>
          </a:prstGeom>
          <a:noFill/>
          <a:ln>
            <a:noFill/>
          </a:ln>
        </p:spPr>
      </p:pic>
    </p:spTree>
    <p:extLst>
      <p:ext uri="{BB962C8B-B14F-4D97-AF65-F5344CB8AC3E}">
        <p14:creationId xmlns:p14="http://schemas.microsoft.com/office/powerpoint/2010/main" val="2060661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descr="C:\Users\p_prosxolag2\Desktop\ΚΑΤΑΣΚΕΥΕΣ ΠΡΟΣ ΤΟΥΣ ΓΟΝΕΙΣ\ΑΓΡΙΟΛΟΥΛΟΥΔΑ ΚΑΙ ΕΡΓΑ ΤΕΧΝΗΣ_Σελίδα_1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3527" y="704150"/>
            <a:ext cx="5561045" cy="4478693"/>
          </a:xfrm>
          <a:prstGeom prst="rect">
            <a:avLst/>
          </a:prstGeom>
          <a:noFill/>
          <a:ln>
            <a:noFill/>
          </a:ln>
        </p:spPr>
      </p:pic>
      <p:pic>
        <p:nvPicPr>
          <p:cNvPr id="5" name="Εικόνα 4" descr="C:\Users\p_prosxolag2\Desktop\ΚΑΤΑΣΚΕΥΕΣ ΠΡΟΣ ΤΟΥΣ ΓΟΝΕΙΣ\ΤΑ ΤΡΙΑΝΤΑΦΥΛΛΑ ΣΕ ΕΡΓΑ ΤΕΧΝΗΣ_Σελίδα_08.jpg"/>
          <p:cNvPicPr/>
          <p:nvPr/>
        </p:nvPicPr>
        <p:blipFill>
          <a:blip r:embed="rId3">
            <a:extLst>
              <a:ext uri="{28A0092B-C50C-407E-A947-70E740481C1C}">
                <a14:useLocalDpi xmlns:a14="http://schemas.microsoft.com/office/drawing/2010/main" val="0"/>
              </a:ext>
            </a:extLst>
          </a:blip>
          <a:srcRect/>
          <a:stretch>
            <a:fillRect/>
          </a:stretch>
        </p:blipFill>
        <p:spPr bwMode="auto">
          <a:xfrm>
            <a:off x="7184572" y="624110"/>
            <a:ext cx="3830726" cy="4466253"/>
          </a:xfrm>
          <a:prstGeom prst="rect">
            <a:avLst/>
          </a:prstGeom>
          <a:noFill/>
          <a:ln>
            <a:noFill/>
          </a:ln>
        </p:spPr>
      </p:pic>
    </p:spTree>
    <p:extLst>
      <p:ext uri="{BB962C8B-B14F-4D97-AF65-F5344CB8AC3E}">
        <p14:creationId xmlns:p14="http://schemas.microsoft.com/office/powerpoint/2010/main" val="337168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1016628"/>
          </a:xfrm>
        </p:spPr>
        <p:txBody>
          <a:bodyPr>
            <a:normAutofit fontScale="90000"/>
          </a:bodyPr>
          <a:lstStyle/>
          <a:p>
            <a:r>
              <a:rPr lang="el-GR" b="1" dirty="0">
                <a:solidFill>
                  <a:schemeClr val="accent6"/>
                </a:solidFill>
              </a:rPr>
              <a:t>ΜΠΟΡΕΙΣ ΝΑ ΒΡΕΙΣ ΣΕ ΠΟΙΟΥΣ  ΠΙΝΑΚΕΣ ΖΩΓΡΑΦΙΚΗΣ      ΑΝΤΙΣΤΟΙΧΕΙ ΚΑΘΕ ΑΙΝΙΓΜΑ;    </a:t>
            </a:r>
            <a:r>
              <a:rPr lang="el-GR">
                <a:solidFill>
                  <a:schemeClr val="accent6"/>
                </a:solidFill>
              </a:rPr>
              <a:t/>
            </a:r>
            <a:br>
              <a:rPr lang="el-GR">
                <a:solidFill>
                  <a:schemeClr val="accent6"/>
                </a:solidFill>
              </a:rPr>
            </a:br>
            <a:r>
              <a:rPr lang="el-GR" smtClean="0">
                <a:solidFill>
                  <a:schemeClr val="accent6"/>
                </a:solidFill>
              </a:rPr>
              <a:t>                                                   </a:t>
            </a:r>
            <a:br>
              <a:rPr lang="el-GR" smtClean="0">
                <a:solidFill>
                  <a:schemeClr val="accent6"/>
                </a:solidFill>
              </a:rPr>
            </a:br>
            <a:r>
              <a:rPr lang="el-GR">
                <a:solidFill>
                  <a:schemeClr val="accent6"/>
                </a:solidFill>
              </a:rPr>
              <a:t/>
            </a:r>
            <a:br>
              <a:rPr lang="el-GR">
                <a:solidFill>
                  <a:schemeClr val="accent6"/>
                </a:solidFill>
              </a:rPr>
            </a:br>
            <a:r>
              <a:rPr lang="el-GR" smtClean="0">
                <a:solidFill>
                  <a:schemeClr val="accent6"/>
                </a:solidFill>
              </a:rPr>
              <a:t/>
            </a:r>
            <a:br>
              <a:rPr lang="el-GR" smtClean="0">
                <a:solidFill>
                  <a:schemeClr val="accent6"/>
                </a:solidFill>
              </a:rPr>
            </a:br>
            <a:r>
              <a:rPr lang="el-GR">
                <a:solidFill>
                  <a:schemeClr val="accent6"/>
                </a:solidFill>
              </a:rPr>
              <a:t/>
            </a:r>
            <a:br>
              <a:rPr lang="el-GR">
                <a:solidFill>
                  <a:schemeClr val="accent6"/>
                </a:solidFill>
              </a:rPr>
            </a:br>
            <a:r>
              <a:rPr lang="el-GR" smtClean="0">
                <a:solidFill>
                  <a:schemeClr val="accent6"/>
                </a:solidFill>
              </a:rPr>
              <a:t/>
            </a:r>
            <a:br>
              <a:rPr lang="el-GR" smtClean="0">
                <a:solidFill>
                  <a:schemeClr val="accent6"/>
                </a:solidFill>
              </a:rPr>
            </a:br>
            <a:r>
              <a:rPr lang="el-GR">
                <a:solidFill>
                  <a:schemeClr val="accent6"/>
                </a:solidFill>
              </a:rPr>
              <a:t/>
            </a:r>
            <a:br>
              <a:rPr lang="el-GR">
                <a:solidFill>
                  <a:schemeClr val="accent6"/>
                </a:solidFill>
              </a:rPr>
            </a:br>
            <a:r>
              <a:rPr lang="el-GR" smtClean="0">
                <a:solidFill>
                  <a:schemeClr val="accent6"/>
                </a:solidFill>
              </a:rPr>
              <a:t/>
            </a:r>
            <a:br>
              <a:rPr lang="el-GR" smtClean="0">
                <a:solidFill>
                  <a:schemeClr val="accent6"/>
                </a:solidFill>
              </a:rPr>
            </a:br>
            <a:r>
              <a:rPr lang="el-GR">
                <a:solidFill>
                  <a:schemeClr val="accent6"/>
                </a:solidFill>
              </a:rPr>
              <a:t/>
            </a:r>
            <a:br>
              <a:rPr lang="el-GR">
                <a:solidFill>
                  <a:schemeClr val="accent6"/>
                </a:solidFill>
              </a:rPr>
            </a:br>
            <a:r>
              <a:rPr lang="el-GR" smtClean="0">
                <a:solidFill>
                  <a:schemeClr val="accent6"/>
                </a:solidFill>
              </a:rPr>
              <a:t/>
            </a:r>
            <a:br>
              <a:rPr lang="el-GR" smtClean="0">
                <a:solidFill>
                  <a:schemeClr val="accent6"/>
                </a:solidFill>
              </a:rPr>
            </a:br>
            <a:r>
              <a:rPr lang="el-GR">
                <a:solidFill>
                  <a:schemeClr val="accent6"/>
                </a:solidFill>
              </a:rPr>
              <a:t/>
            </a:r>
            <a:br>
              <a:rPr lang="el-GR">
                <a:solidFill>
                  <a:schemeClr val="accent6"/>
                </a:solidFill>
              </a:rPr>
            </a:br>
            <a:r>
              <a:rPr lang="en-US" sz="1300" smtClean="0"/>
              <a:t>www.dreamkindergarten.blogspot.com</a:t>
            </a:r>
            <a:r>
              <a:rPr lang="el-GR" dirty="0"/>
              <a:t/>
            </a:r>
            <a:br>
              <a:rPr lang="el-GR" dirty="0"/>
            </a:br>
            <a:endParaRPr lang="el-GR" dirty="0">
              <a:solidFill>
                <a:schemeClr val="accent6"/>
              </a:solidFill>
            </a:endParaRPr>
          </a:p>
        </p:txBody>
      </p:sp>
      <p:sp>
        <p:nvSpPr>
          <p:cNvPr id="3" name="Θέση περιεχομένου 2"/>
          <p:cNvSpPr>
            <a:spLocks noGrp="1"/>
          </p:cNvSpPr>
          <p:nvPr>
            <p:ph idx="1"/>
          </p:nvPr>
        </p:nvSpPr>
        <p:spPr>
          <a:xfrm>
            <a:off x="2592926" y="2133600"/>
            <a:ext cx="4218422" cy="1402702"/>
          </a:xfrm>
        </p:spPr>
        <p:txBody>
          <a:bodyPr>
            <a:normAutofit lnSpcReduction="10000"/>
          </a:bodyPr>
          <a:lstStyle/>
          <a:p>
            <a:r>
              <a:rPr lang="el-GR" sz="1600" b="1" dirty="0">
                <a:solidFill>
                  <a:schemeClr val="accent5"/>
                </a:solidFill>
              </a:rPr>
              <a:t>Του κάμπου , το ατέλειωτο χαλί , </a:t>
            </a:r>
          </a:p>
          <a:p>
            <a:r>
              <a:rPr lang="el-GR" sz="1600" b="1" dirty="0">
                <a:solidFill>
                  <a:schemeClr val="accent5"/>
                </a:solidFill>
              </a:rPr>
              <a:t>με παπαρούνες έχει στολιστεί ! </a:t>
            </a:r>
          </a:p>
          <a:p>
            <a:r>
              <a:rPr lang="el-GR" sz="1600" b="1" dirty="0">
                <a:solidFill>
                  <a:schemeClr val="accent5"/>
                </a:solidFill>
              </a:rPr>
              <a:t>Πόσοι πίνακες το δείχνουν αυτό , </a:t>
            </a:r>
          </a:p>
          <a:p>
            <a:r>
              <a:rPr lang="el-GR" sz="1600" b="1" dirty="0">
                <a:solidFill>
                  <a:schemeClr val="accent5"/>
                </a:solidFill>
              </a:rPr>
              <a:t>μάντεψέ το στο λεπτό </a:t>
            </a:r>
          </a:p>
        </p:txBody>
      </p:sp>
      <p:sp>
        <p:nvSpPr>
          <p:cNvPr id="5" name="Ορθογώνιο 4"/>
          <p:cNvSpPr/>
          <p:nvPr/>
        </p:nvSpPr>
        <p:spPr>
          <a:xfrm>
            <a:off x="2527610" y="4075817"/>
            <a:ext cx="3042764" cy="2092881"/>
          </a:xfrm>
          <a:prstGeom prst="rect">
            <a:avLst/>
          </a:prstGeom>
        </p:spPr>
        <p:txBody>
          <a:bodyPr wrap="square">
            <a:spAutoFit/>
          </a:bodyPr>
          <a:lstStyle/>
          <a:p>
            <a:r>
              <a:rPr lang="el-GR" sz="1600" b="1" dirty="0" smtClean="0">
                <a:solidFill>
                  <a:schemeClr val="accent6"/>
                </a:solidFill>
              </a:rPr>
              <a:t>Κορίτσι μόνο σ' ένα λιβάδι </a:t>
            </a:r>
          </a:p>
          <a:p>
            <a:r>
              <a:rPr lang="el-GR" sz="1600" b="1" dirty="0" smtClean="0">
                <a:solidFill>
                  <a:schemeClr val="accent6"/>
                </a:solidFill>
              </a:rPr>
              <a:t>τις μαργαρίτες όλο κοιτάζει !</a:t>
            </a:r>
          </a:p>
          <a:p>
            <a:r>
              <a:rPr lang="el-GR" sz="1600" b="1" dirty="0" smtClean="0">
                <a:solidFill>
                  <a:schemeClr val="accent6"/>
                </a:solidFill>
              </a:rPr>
              <a:t>Μια μονάχα θέλει να κόψει </a:t>
            </a:r>
          </a:p>
          <a:p>
            <a:r>
              <a:rPr lang="el-GR" sz="1600" b="1" dirty="0" smtClean="0">
                <a:solidFill>
                  <a:schemeClr val="accent6"/>
                </a:solidFill>
              </a:rPr>
              <a:t>σε ποιον , αλήθεια , θα τη δώσει ; </a:t>
            </a:r>
          </a:p>
          <a:p>
            <a:r>
              <a:rPr lang="el-GR" sz="1600" b="1" dirty="0" smtClean="0">
                <a:solidFill>
                  <a:schemeClr val="accent6"/>
                </a:solidFill>
              </a:rPr>
              <a:t>Ψάξε τον πίνακα που σου ζητώ </a:t>
            </a:r>
          </a:p>
          <a:p>
            <a:r>
              <a:rPr lang="el-GR" sz="1600" b="1" dirty="0" smtClean="0">
                <a:solidFill>
                  <a:schemeClr val="accent6"/>
                </a:solidFill>
              </a:rPr>
              <a:t>και πες μου </a:t>
            </a:r>
            <a:r>
              <a:rPr lang="el-GR" sz="1600" b="1" dirty="0" err="1" smtClean="0">
                <a:solidFill>
                  <a:schemeClr val="accent6"/>
                </a:solidFill>
              </a:rPr>
              <a:t>μοναχά</a:t>
            </a:r>
            <a:r>
              <a:rPr lang="el-GR" sz="1600" b="1" dirty="0" smtClean="0">
                <a:solidFill>
                  <a:schemeClr val="accent6"/>
                </a:solidFill>
              </a:rPr>
              <a:t> γι' αυτόν</a:t>
            </a:r>
            <a:r>
              <a:rPr lang="el-GR" b="1" dirty="0" smtClean="0">
                <a:solidFill>
                  <a:schemeClr val="accent6"/>
                </a:solidFill>
              </a:rPr>
              <a:t> </a:t>
            </a:r>
            <a:endParaRPr lang="el-GR" b="1" dirty="0">
              <a:solidFill>
                <a:schemeClr val="accent6"/>
              </a:solidFill>
            </a:endParaRPr>
          </a:p>
        </p:txBody>
      </p:sp>
      <p:sp>
        <p:nvSpPr>
          <p:cNvPr id="6" name="Ορθογώνιο 5"/>
          <p:cNvSpPr/>
          <p:nvPr/>
        </p:nvSpPr>
        <p:spPr>
          <a:xfrm>
            <a:off x="9143999" y="2490787"/>
            <a:ext cx="1884784" cy="3046988"/>
          </a:xfrm>
          <a:prstGeom prst="rect">
            <a:avLst/>
          </a:prstGeom>
        </p:spPr>
        <p:txBody>
          <a:bodyPr wrap="square">
            <a:spAutoFit/>
          </a:bodyPr>
          <a:lstStyle/>
          <a:p>
            <a:r>
              <a:rPr lang="el-GR" sz="1600" b="1" dirty="0" smtClean="0">
                <a:solidFill>
                  <a:srgbClr val="00B050"/>
                </a:solidFill>
              </a:rPr>
              <a:t>Βόλτα στην εξοχή πηγαίνουν</a:t>
            </a:r>
          </a:p>
          <a:p>
            <a:r>
              <a:rPr lang="el-GR" sz="1600" b="1" dirty="0" smtClean="0">
                <a:solidFill>
                  <a:srgbClr val="00B050"/>
                </a:solidFill>
              </a:rPr>
              <a:t>και αγριολούλουδα μαζεύουν ,</a:t>
            </a:r>
          </a:p>
          <a:p>
            <a:r>
              <a:rPr lang="el-GR" sz="1600" b="1" dirty="0" smtClean="0">
                <a:solidFill>
                  <a:srgbClr val="00B050"/>
                </a:solidFill>
              </a:rPr>
              <a:t>τι να τα κάνουν άραγε τι ;</a:t>
            </a:r>
          </a:p>
          <a:p>
            <a:r>
              <a:rPr lang="el-GR" sz="1600" b="1" dirty="0" smtClean="0">
                <a:solidFill>
                  <a:srgbClr val="00B050"/>
                </a:solidFill>
              </a:rPr>
              <a:t>Βρες μου τον πίνακα που σου ζητώ</a:t>
            </a:r>
          </a:p>
          <a:p>
            <a:r>
              <a:rPr lang="el-GR" sz="1600" b="1" dirty="0" smtClean="0">
                <a:solidFill>
                  <a:srgbClr val="00B050"/>
                </a:solidFill>
              </a:rPr>
              <a:t>και μίλησέ μου για αυτό </a:t>
            </a:r>
            <a:endParaRPr lang="el-GR" sz="1600" b="1" dirty="0">
              <a:solidFill>
                <a:srgbClr val="00B050"/>
              </a:solidFill>
            </a:endParaRPr>
          </a:p>
        </p:txBody>
      </p:sp>
      <p:sp>
        <p:nvSpPr>
          <p:cNvPr id="7" name="Ορθογώνιο 6"/>
          <p:cNvSpPr/>
          <p:nvPr/>
        </p:nvSpPr>
        <p:spPr>
          <a:xfrm>
            <a:off x="6522098" y="2274838"/>
            <a:ext cx="2621901" cy="1754326"/>
          </a:xfrm>
          <a:prstGeom prst="rect">
            <a:avLst/>
          </a:prstGeom>
        </p:spPr>
        <p:txBody>
          <a:bodyPr wrap="square">
            <a:spAutoFit/>
          </a:bodyPr>
          <a:lstStyle/>
          <a:p>
            <a:r>
              <a:rPr lang="el-GR" sz="1200" b="1" i="1" dirty="0" smtClean="0">
                <a:solidFill>
                  <a:srgbClr val="0070C0"/>
                </a:solidFill>
              </a:rPr>
              <a:t>Στο σκαμνάκι ένα βάζο , </a:t>
            </a:r>
          </a:p>
          <a:p>
            <a:r>
              <a:rPr lang="el-GR" sz="1200" b="1" i="1" dirty="0" smtClean="0">
                <a:solidFill>
                  <a:srgbClr val="0070C0"/>
                </a:solidFill>
              </a:rPr>
              <a:t>λούλουδα του αγρού το βάζω ! </a:t>
            </a:r>
          </a:p>
          <a:p>
            <a:r>
              <a:rPr lang="el-GR" sz="1200" b="1" i="1" dirty="0" smtClean="0">
                <a:solidFill>
                  <a:srgbClr val="0070C0"/>
                </a:solidFill>
              </a:rPr>
              <a:t>Μάντεψε για ποιον πίνακα τώρα μιλώ                     </a:t>
            </a:r>
          </a:p>
          <a:p>
            <a:r>
              <a:rPr lang="el-GR" sz="1200" b="1" i="1" dirty="0" smtClean="0">
                <a:solidFill>
                  <a:srgbClr val="0070C0"/>
                </a:solidFill>
              </a:rPr>
              <a:t>και μίλησε μου για αυτόν ! </a:t>
            </a:r>
          </a:p>
          <a:p>
            <a:r>
              <a:rPr lang="el-GR" sz="1200" b="1" i="1" dirty="0" smtClean="0">
                <a:solidFill>
                  <a:srgbClr val="0070C0"/>
                </a:solidFill>
              </a:rPr>
              <a:t>Μοβ τριαντάφυλλα σε βάζο , </a:t>
            </a:r>
          </a:p>
          <a:p>
            <a:r>
              <a:rPr lang="el-GR" sz="1200" b="1" i="1" dirty="0" smtClean="0">
                <a:solidFill>
                  <a:srgbClr val="0070C0"/>
                </a:solidFill>
              </a:rPr>
              <a:t>με κανέναν δεν τ' αλλάζω !</a:t>
            </a:r>
          </a:p>
          <a:p>
            <a:r>
              <a:rPr lang="el-GR" sz="1200" b="1" i="1" dirty="0" smtClean="0">
                <a:solidFill>
                  <a:srgbClr val="0070C0"/>
                </a:solidFill>
              </a:rPr>
              <a:t>Για ποιον πίνακα τώρα μιλώ ,</a:t>
            </a:r>
          </a:p>
          <a:p>
            <a:r>
              <a:rPr lang="el-GR" sz="1200" b="1" i="1" dirty="0" smtClean="0">
                <a:solidFill>
                  <a:srgbClr val="0070C0"/>
                </a:solidFill>
              </a:rPr>
              <a:t>πες μου , σε παρακαλώ!</a:t>
            </a:r>
            <a:endParaRPr lang="el-GR" sz="1200" b="1" i="1" dirty="0">
              <a:solidFill>
                <a:srgbClr val="0070C0"/>
              </a:solidFill>
            </a:endParaRPr>
          </a:p>
        </p:txBody>
      </p:sp>
      <p:sp>
        <p:nvSpPr>
          <p:cNvPr id="9" name="Ορθογώνιο 8"/>
          <p:cNvSpPr/>
          <p:nvPr/>
        </p:nvSpPr>
        <p:spPr>
          <a:xfrm>
            <a:off x="6260842" y="4170401"/>
            <a:ext cx="2015412" cy="1902124"/>
          </a:xfrm>
          <a:prstGeom prst="rect">
            <a:avLst/>
          </a:prstGeom>
        </p:spPr>
        <p:txBody>
          <a:bodyPr wrap="square">
            <a:spAutoFit/>
          </a:bodyPr>
          <a:lstStyle/>
          <a:p>
            <a:pPr>
              <a:lnSpc>
                <a:spcPct val="107000"/>
              </a:lnSpc>
              <a:spcAft>
                <a:spcPts val="0"/>
              </a:spcAft>
            </a:pPr>
            <a:r>
              <a:rPr lang="el-GR" sz="1600" dirty="0" smtClean="0">
                <a:solidFill>
                  <a:srgbClr val="FF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Άγρια τριαντάφυλλα </a:t>
            </a:r>
            <a:endParaRPr lang="el-G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el-GR" sz="1600" dirty="0" smtClean="0">
                <a:solidFill>
                  <a:srgbClr val="FF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φοράει στο καπέλο .</a:t>
            </a:r>
            <a:endParaRPr lang="el-G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el-GR" sz="1600" dirty="0" smtClean="0">
                <a:solidFill>
                  <a:srgbClr val="FF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Για ποιον πίνακα τώρα μιλώ , </a:t>
            </a:r>
            <a:endParaRPr lang="el-GR"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l-GR" sz="1600" dirty="0" smtClean="0">
                <a:solidFill>
                  <a:srgbClr val="FF0000"/>
                </a:solidFill>
                <a:effectLst/>
                <a:highlight>
                  <a:srgbClr val="00FF00"/>
                </a:highlight>
                <a:latin typeface="Times New Roman" panose="02020603050405020304" pitchFamily="18" charset="0"/>
                <a:ea typeface="Times New Roman" panose="02020603050405020304" pitchFamily="18" charset="0"/>
              </a:rPr>
              <a:t>πες μου , σε παρακαλώ</a:t>
            </a:r>
            <a:endParaRPr lang="el-GR" dirty="0"/>
          </a:p>
        </p:txBody>
      </p:sp>
    </p:spTree>
    <p:extLst>
      <p:ext uri="{BB962C8B-B14F-4D97-AF65-F5344CB8AC3E}">
        <p14:creationId xmlns:p14="http://schemas.microsoft.com/office/powerpoint/2010/main" val="195698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03863" y="624110"/>
            <a:ext cx="4649853" cy="1280890"/>
          </a:xfrm>
        </p:spPr>
        <p:txBody>
          <a:bodyPr>
            <a:normAutofit/>
          </a:bodyPr>
          <a:lstStyle/>
          <a:p>
            <a:r>
              <a:rPr lang="el-GR" sz="5400" b="1" i="1" dirty="0" smtClean="0">
                <a:solidFill>
                  <a:schemeClr val="accent6">
                    <a:lumMod val="75000"/>
                  </a:schemeClr>
                </a:solidFill>
              </a:rPr>
              <a:t>ΑΝΟΙΞΗ</a:t>
            </a:r>
            <a:endParaRPr lang="el-GR" sz="5400" b="1" i="1" dirty="0">
              <a:solidFill>
                <a:schemeClr val="accent6">
                  <a:lumMod val="75000"/>
                </a:schemeClr>
              </a:solidFill>
            </a:endParaRPr>
          </a:p>
        </p:txBody>
      </p:sp>
      <p:pic>
        <p:nvPicPr>
          <p:cNvPr id="5" name="Εικόνα 4"/>
          <p:cNvPicPr>
            <a:picLocks noChangeAspect="1"/>
          </p:cNvPicPr>
          <p:nvPr/>
        </p:nvPicPr>
        <p:blipFill>
          <a:blip r:embed="rId2"/>
          <a:stretch>
            <a:fillRect/>
          </a:stretch>
        </p:blipFill>
        <p:spPr>
          <a:xfrm>
            <a:off x="1925092" y="2873829"/>
            <a:ext cx="4223781" cy="3349689"/>
          </a:xfrm>
          <a:prstGeom prst="rect">
            <a:avLst/>
          </a:prstGeom>
        </p:spPr>
      </p:pic>
      <p:sp>
        <p:nvSpPr>
          <p:cNvPr id="7" name="Θέση περιεχομένου 6"/>
          <p:cNvSpPr>
            <a:spLocks noGrp="1"/>
          </p:cNvSpPr>
          <p:nvPr>
            <p:ph idx="1"/>
          </p:nvPr>
        </p:nvSpPr>
        <p:spPr>
          <a:xfrm>
            <a:off x="2592925" y="2083600"/>
            <a:ext cx="9022668" cy="4139918"/>
          </a:xfrm>
        </p:spPr>
        <p:txBody>
          <a:bodyPr/>
          <a:lstStyle/>
          <a:p>
            <a:pPr marL="914400" lvl="2" indent="0">
              <a:buNone/>
            </a:pPr>
            <a:r>
              <a:rPr lang="el-GR" dirty="0"/>
              <a:t> </a:t>
            </a:r>
            <a:r>
              <a:rPr lang="el-GR" dirty="0" smtClean="0"/>
              <a:t>Συζητείστε με τα παιδιά σας για τον ερχομό της Άνοιξης….</a:t>
            </a:r>
            <a:r>
              <a:rPr lang="el-GR" dirty="0" err="1" smtClean="0"/>
              <a:t>Ποιές</a:t>
            </a:r>
            <a:r>
              <a:rPr lang="el-GR" dirty="0" smtClean="0"/>
              <a:t> αλλαγές παρατηρούν στη φύση, ποιες είναι οι διαφορές με τις άλλες εποχές, ποιοι είναι  οι μήνες της άνοιξης </a:t>
            </a:r>
            <a:r>
              <a:rPr lang="el-GR" dirty="0" err="1" smtClean="0"/>
              <a:t>κ.λ.π</a:t>
            </a:r>
            <a:endParaRPr lang="el-GR" dirty="0"/>
          </a:p>
        </p:txBody>
      </p:sp>
      <p:sp>
        <p:nvSpPr>
          <p:cNvPr id="10" name="AutoShape 2" descr="Άνοιξη στο Νηπιαγωγείο: Πίνακας Αναφοράς και Φύλλα Εργασίας ..."/>
          <p:cNvSpPr>
            <a:spLocks noChangeAspect="1" noChangeArrowheads="1"/>
          </p:cNvSpPr>
          <p:nvPr/>
        </p:nvSpPr>
        <p:spPr bwMode="auto">
          <a:xfrm>
            <a:off x="155575" y="-108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1" name="Εικόνα 10"/>
          <p:cNvPicPr>
            <a:picLocks noChangeAspect="1"/>
          </p:cNvPicPr>
          <p:nvPr/>
        </p:nvPicPr>
        <p:blipFill>
          <a:blip r:embed="rId3"/>
          <a:stretch>
            <a:fillRect/>
          </a:stretch>
        </p:blipFill>
        <p:spPr>
          <a:xfrm>
            <a:off x="6428790" y="2873829"/>
            <a:ext cx="4245429" cy="3349689"/>
          </a:xfrm>
          <a:prstGeom prst="rect">
            <a:avLst/>
          </a:prstGeom>
        </p:spPr>
      </p:pic>
    </p:spTree>
    <p:extLst>
      <p:ext uri="{BB962C8B-B14F-4D97-AF65-F5344CB8AC3E}">
        <p14:creationId xmlns:p14="http://schemas.microsoft.com/office/powerpoint/2010/main" val="1353674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600" dirty="0" smtClean="0">
                <a:solidFill>
                  <a:schemeClr val="accent4">
                    <a:lumMod val="75000"/>
                  </a:schemeClr>
                </a:solidFill>
              </a:rPr>
              <a:t>Διαβάστε στα παιδιά πως συνηθίζουμε να λέμε τον Μάϊο και ρωτήστε γιατί πιστεύουν ότι τον ονομάζουμε έτσι……</a:t>
            </a:r>
            <a:endParaRPr lang="el-GR" sz="1600" dirty="0">
              <a:solidFill>
                <a:schemeClr val="accent4">
                  <a:lumMod val="75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72990" y="1205346"/>
            <a:ext cx="3375614" cy="4935104"/>
          </a:xfrm>
        </p:spPr>
      </p:pic>
      <p:pic>
        <p:nvPicPr>
          <p:cNvPr id="5" name="Εικόνα 4"/>
          <p:cNvPicPr>
            <a:picLocks noChangeAspect="1"/>
          </p:cNvPicPr>
          <p:nvPr/>
        </p:nvPicPr>
        <p:blipFill>
          <a:blip r:embed="rId3"/>
          <a:stretch>
            <a:fillRect/>
          </a:stretch>
        </p:blipFill>
        <p:spPr>
          <a:xfrm>
            <a:off x="1665575" y="2150226"/>
            <a:ext cx="5109298" cy="3868189"/>
          </a:xfrm>
          <a:prstGeom prst="rect">
            <a:avLst/>
          </a:prstGeom>
        </p:spPr>
      </p:pic>
    </p:spTree>
    <p:extLst>
      <p:ext uri="{BB962C8B-B14F-4D97-AF65-F5344CB8AC3E}">
        <p14:creationId xmlns:p14="http://schemas.microsoft.com/office/powerpoint/2010/main" val="193880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600" dirty="0" smtClean="0"/>
              <a:t>Μιλήστε στα παιδιά για τα έντομα που παρατηρούμε αυτή την εποχή στη φύση……</a:t>
            </a:r>
            <a:br>
              <a:rPr lang="el-GR" sz="1600" dirty="0" smtClean="0"/>
            </a:br>
            <a:r>
              <a:rPr lang="el-GR" sz="1600" dirty="0" smtClean="0"/>
              <a:t>Είναι μια ωραία ευκαιρία να τους μιλήσουμε για τις πεταλούδες !!!</a:t>
            </a:r>
            <a:br>
              <a:rPr lang="el-GR" sz="1600" dirty="0" smtClean="0"/>
            </a:br>
            <a:r>
              <a:rPr lang="el-GR" sz="1600" dirty="0" smtClean="0"/>
              <a:t>Δείξτε τους μερικές εικόνες για τον κύκλο της ζωής της πεταλούδας …….</a:t>
            </a:r>
            <a:br>
              <a:rPr lang="el-GR" sz="1600" dirty="0" smtClean="0"/>
            </a:br>
            <a:endParaRPr lang="el-GR" sz="1600"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8" y="1596044"/>
            <a:ext cx="3848449" cy="4829694"/>
          </a:xfrm>
          <a:prstGeom prst="rect">
            <a:avLst/>
          </a:prstGeom>
        </p:spPr>
      </p:pic>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540" y="1441764"/>
            <a:ext cx="4630738" cy="5447211"/>
          </a:xfrm>
          <a:prstGeom prst="rect">
            <a:avLst/>
          </a:prstGeom>
        </p:spPr>
      </p:pic>
      <p:sp>
        <p:nvSpPr>
          <p:cNvPr id="15" name="Θέση περιεχομένου 14"/>
          <p:cNvSpPr>
            <a:spLocks noGrp="1"/>
          </p:cNvSpPr>
          <p:nvPr>
            <p:ph idx="1"/>
          </p:nvPr>
        </p:nvSpPr>
        <p:spPr>
          <a:xfrm flipV="1">
            <a:off x="10465526" y="5355771"/>
            <a:ext cx="45719" cy="191589"/>
          </a:xfrm>
        </p:spPr>
        <p:txBody>
          <a:bodyPr>
            <a:normAutofit fontScale="40000" lnSpcReduction="20000"/>
          </a:bodyPr>
          <a:lstStyle/>
          <a:p>
            <a:endParaRPr lang="el-GR" dirty="0"/>
          </a:p>
        </p:txBody>
      </p:sp>
    </p:spTree>
    <p:extLst>
      <p:ext uri="{BB962C8B-B14F-4D97-AF65-F5344CB8AC3E}">
        <p14:creationId xmlns:p14="http://schemas.microsoft.com/office/powerpoint/2010/main" val="193888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271" y="0"/>
            <a:ext cx="3300153" cy="2875548"/>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424" y="0"/>
            <a:ext cx="4137739" cy="2679611"/>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1621" y="1288869"/>
            <a:ext cx="3824223" cy="4049486"/>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13" y="2679611"/>
            <a:ext cx="7484350" cy="3908056"/>
          </a:xfrm>
          <a:prstGeom prst="rect">
            <a:avLst/>
          </a:prstGeom>
        </p:spPr>
      </p:pic>
    </p:spTree>
    <p:extLst>
      <p:ext uri="{BB962C8B-B14F-4D97-AF65-F5344CB8AC3E}">
        <p14:creationId xmlns:p14="http://schemas.microsoft.com/office/powerpoint/2010/main" val="246795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7543" y="624109"/>
            <a:ext cx="9937069" cy="1518199"/>
          </a:xfrm>
        </p:spPr>
        <p:txBody>
          <a:bodyPr>
            <a:normAutofit fontScale="90000"/>
          </a:bodyPr>
          <a:lstStyle/>
          <a:p>
            <a:r>
              <a:rPr lang="el-GR" sz="1800" dirty="0" smtClean="0"/>
              <a:t>Και μια όμορφη κατασκευή για να φτιάξουμε με τα παιδιά…….</a:t>
            </a:r>
            <a:br>
              <a:rPr lang="el-GR" sz="1800" dirty="0" smtClean="0"/>
            </a:br>
            <a:r>
              <a:rPr lang="el-GR" sz="1800" dirty="0" smtClean="0"/>
              <a:t>Βοηθήστε τα παιδιά να κόψουν τα φτερά και το κεφάλι…..</a:t>
            </a:r>
            <a:br>
              <a:rPr lang="el-GR" sz="1800" dirty="0" smtClean="0"/>
            </a:br>
            <a:r>
              <a:rPr lang="el-GR" sz="1800" dirty="0" smtClean="0"/>
              <a:t>Μπορούν να τα ζωγραφίσουν με μαρκαδόρους ή να κάνουν με τα δαχτυλάκια τους τα σχέδια και τα χαρακτηριστικά της πεταλούδας.</a:t>
            </a:r>
            <a:br>
              <a:rPr lang="el-GR" sz="1800" dirty="0" smtClean="0"/>
            </a:br>
            <a:r>
              <a:rPr lang="el-GR" sz="1800" dirty="0" smtClean="0"/>
              <a:t>Καλή επιτυχία!!!</a:t>
            </a:r>
            <a:r>
              <a:rPr lang="el-GR" sz="1800" dirty="0"/>
              <a:t/>
            </a:r>
            <a:br>
              <a:rPr lang="el-GR" sz="1800" dirty="0"/>
            </a:br>
            <a:r>
              <a:rPr lang="el-GR" sz="1800" dirty="0" smtClean="0"/>
              <a:t/>
            </a:r>
            <a:br>
              <a:rPr lang="el-GR" sz="1800" dirty="0" smtClean="0"/>
            </a:br>
            <a:endParaRPr lang="el-GR" sz="18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56459" y="2290353"/>
            <a:ext cx="3592309" cy="4223657"/>
          </a:xfrm>
        </p:spPr>
      </p:pic>
    </p:spTree>
    <p:extLst>
      <p:ext uri="{BB962C8B-B14F-4D97-AF65-F5344CB8AC3E}">
        <p14:creationId xmlns:p14="http://schemas.microsoft.com/office/powerpoint/2010/main" val="187648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99618" y="354564"/>
            <a:ext cx="8911687" cy="1280890"/>
          </a:xfrm>
        </p:spPr>
        <p:txBody>
          <a:bodyPr/>
          <a:lstStyle/>
          <a:p>
            <a:r>
              <a:rPr lang="el-GR" b="1" i="1" dirty="0" smtClean="0">
                <a:solidFill>
                  <a:schemeClr val="accent6"/>
                </a:solidFill>
              </a:rPr>
              <a:t>ΛΟΥΛΟΥΔΙΑ ΜΕ ΤΥΠΩΜΑΤΑ</a:t>
            </a:r>
            <a:endParaRPr lang="el-GR" b="1" i="1" dirty="0">
              <a:solidFill>
                <a:schemeClr val="accent6"/>
              </a:solidFill>
            </a:endParaRPr>
          </a:p>
        </p:txBody>
      </p:sp>
      <p:pic>
        <p:nvPicPr>
          <p:cNvPr id="4" name="Θέση περιεχομένου 3" descr="C:\Users\p_prosxolag2\Desktop\ΚΑΤΑΣΚΕΥΕΣ ΠΡΟΣ ΤΟΥΣ ΓΟΝΕΙΣ\ΡΟΛΟ -ΤΥΠΩΜΑ ΛΟΥΛΟΥΔΙ.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8325" y="3831182"/>
            <a:ext cx="3202842" cy="2537460"/>
          </a:xfrm>
          <a:prstGeom prst="rect">
            <a:avLst/>
          </a:prstGeom>
          <a:noFill/>
          <a:ln>
            <a:noFill/>
          </a:ln>
        </p:spPr>
      </p:pic>
      <p:pic>
        <p:nvPicPr>
          <p:cNvPr id="5" name="Εικόνα 4"/>
          <p:cNvPicPr>
            <a:picLocks noChangeAspect="1"/>
          </p:cNvPicPr>
          <p:nvPr/>
        </p:nvPicPr>
        <p:blipFill>
          <a:blip r:embed="rId3"/>
          <a:stretch>
            <a:fillRect/>
          </a:stretch>
        </p:blipFill>
        <p:spPr>
          <a:xfrm>
            <a:off x="5673012" y="3831182"/>
            <a:ext cx="2397968" cy="2284536"/>
          </a:xfrm>
          <a:prstGeom prst="rect">
            <a:avLst/>
          </a:prstGeom>
        </p:spPr>
      </p:pic>
      <p:pic>
        <p:nvPicPr>
          <p:cNvPr id="6" name="Εικόνα 5"/>
          <p:cNvPicPr>
            <a:picLocks noChangeAspect="1"/>
          </p:cNvPicPr>
          <p:nvPr/>
        </p:nvPicPr>
        <p:blipFill>
          <a:blip r:embed="rId4"/>
          <a:stretch>
            <a:fillRect/>
          </a:stretch>
        </p:blipFill>
        <p:spPr>
          <a:xfrm>
            <a:off x="8324170" y="4049525"/>
            <a:ext cx="2466975" cy="1847850"/>
          </a:xfrm>
          <a:prstGeom prst="rect">
            <a:avLst/>
          </a:prstGeom>
        </p:spPr>
      </p:pic>
      <p:sp>
        <p:nvSpPr>
          <p:cNvPr id="8" name="Ορθογώνιο 7"/>
          <p:cNvSpPr/>
          <p:nvPr/>
        </p:nvSpPr>
        <p:spPr>
          <a:xfrm>
            <a:off x="1810139" y="1884784"/>
            <a:ext cx="7333861" cy="923330"/>
          </a:xfrm>
          <a:prstGeom prst="rect">
            <a:avLst/>
          </a:prstGeom>
        </p:spPr>
        <p:txBody>
          <a:bodyPr wrap="square">
            <a:spAutoFit/>
          </a:bodyPr>
          <a:lstStyle/>
          <a:p>
            <a:r>
              <a:rPr lang="el-GR" dirty="0" smtClean="0"/>
              <a:t>Μπορούμε να δημιουργήσουμε όμορφα λουλούδια με τυπώματα  από ρολά υγείας, σφουγγάρι, πλαστικά </a:t>
            </a:r>
            <a:r>
              <a:rPr lang="el-GR" dirty="0" err="1" smtClean="0"/>
              <a:t>πηρούνια</a:t>
            </a:r>
            <a:r>
              <a:rPr lang="el-GR" dirty="0" smtClean="0"/>
              <a:t> ,λαχανικά ή ό,τι άλλο φανταστείτε…….</a:t>
            </a:r>
            <a:endParaRPr lang="el-GR" dirty="0"/>
          </a:p>
        </p:txBody>
      </p:sp>
    </p:spTree>
    <p:extLst>
      <p:ext uri="{BB962C8B-B14F-4D97-AF65-F5344CB8AC3E}">
        <p14:creationId xmlns:p14="http://schemas.microsoft.com/office/powerpoint/2010/main" val="379336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3" y="830425"/>
            <a:ext cx="11052110" cy="933061"/>
          </a:xfrm>
        </p:spPr>
        <p:txBody>
          <a:bodyPr/>
          <a:lstStyle/>
          <a:p>
            <a:r>
              <a:rPr lang="el-GR" b="1" i="1" dirty="0" smtClean="0">
                <a:solidFill>
                  <a:schemeClr val="accent6"/>
                </a:solidFill>
              </a:rPr>
              <a:t>ΣΤΕΦΑΝΙ ΜΕ ΤΥΠΩΜΑΤΑ</a:t>
            </a:r>
            <a:endParaRPr lang="el-GR" b="1" i="1" dirty="0">
              <a:solidFill>
                <a:schemeClr val="accent6"/>
              </a:solidFill>
            </a:endParaRPr>
          </a:p>
        </p:txBody>
      </p:sp>
      <p:sp>
        <p:nvSpPr>
          <p:cNvPr id="3" name="Θέση περιεχομένου 2"/>
          <p:cNvSpPr>
            <a:spLocks noGrp="1"/>
          </p:cNvSpPr>
          <p:nvPr>
            <p:ph idx="1"/>
          </p:nvPr>
        </p:nvSpPr>
        <p:spPr>
          <a:xfrm>
            <a:off x="2589212" y="4767942"/>
            <a:ext cx="8915400" cy="1143279"/>
          </a:xfrm>
        </p:spPr>
        <p:txBody>
          <a:bodyPr/>
          <a:lstStyle/>
          <a:p>
            <a:r>
              <a:rPr lang="el-GR" dirty="0"/>
              <a:t>Μία </a:t>
            </a:r>
            <a:r>
              <a:rPr lang="el-GR" dirty="0" smtClean="0"/>
              <a:t> </a:t>
            </a:r>
            <a:r>
              <a:rPr lang="el-GR" dirty="0"/>
              <a:t>εύκολη ιδέα με μπουκάλι από αναψυκτικό… Βουτάμε το πίσω μέρος του μπουκαλιού σε τέμπερα και κάνουμε τυπώματα </a:t>
            </a:r>
            <a:r>
              <a:rPr lang="el-GR" dirty="0" smtClean="0"/>
              <a:t>σχηματίζοντας στεφάνι.</a:t>
            </a:r>
            <a:endParaRPr lang="el-GR" dirty="0"/>
          </a:p>
        </p:txBody>
      </p:sp>
      <p:pic>
        <p:nvPicPr>
          <p:cNvPr id="5" name="Εικόνα 4"/>
          <p:cNvPicPr>
            <a:picLocks noChangeAspect="1"/>
          </p:cNvPicPr>
          <p:nvPr/>
        </p:nvPicPr>
        <p:blipFill>
          <a:blip r:embed="rId2"/>
          <a:stretch>
            <a:fillRect/>
          </a:stretch>
        </p:blipFill>
        <p:spPr>
          <a:xfrm>
            <a:off x="1942503" y="2272514"/>
            <a:ext cx="2895238" cy="2171429"/>
          </a:xfrm>
          <a:prstGeom prst="rect">
            <a:avLst/>
          </a:prstGeom>
        </p:spPr>
      </p:pic>
      <p:pic>
        <p:nvPicPr>
          <p:cNvPr id="6" name="Εικόνα 5"/>
          <p:cNvPicPr>
            <a:picLocks noChangeAspect="1"/>
          </p:cNvPicPr>
          <p:nvPr/>
        </p:nvPicPr>
        <p:blipFill>
          <a:blip r:embed="rId3"/>
          <a:stretch>
            <a:fillRect/>
          </a:stretch>
        </p:blipFill>
        <p:spPr>
          <a:xfrm>
            <a:off x="5000762" y="2457571"/>
            <a:ext cx="2190476" cy="1942857"/>
          </a:xfrm>
          <a:prstGeom prst="rect">
            <a:avLst/>
          </a:prstGeom>
        </p:spPr>
      </p:pic>
    </p:spTree>
    <p:extLst>
      <p:ext uri="{BB962C8B-B14F-4D97-AF65-F5344CB8AC3E}">
        <p14:creationId xmlns:p14="http://schemas.microsoft.com/office/powerpoint/2010/main" val="2356122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smtClean="0">
                <a:solidFill>
                  <a:schemeClr val="accent6"/>
                </a:solidFill>
              </a:rPr>
              <a:t>ΣΤΕΦΑΝΙ ΜΕ ΧΑΡΤΙΝΑ ΡΟΛΑ</a:t>
            </a:r>
            <a:endParaRPr lang="el-GR" b="1" i="1" dirty="0">
              <a:solidFill>
                <a:schemeClr val="accent6"/>
              </a:solidFill>
            </a:endParaRPr>
          </a:p>
        </p:txBody>
      </p:sp>
      <p:sp>
        <p:nvSpPr>
          <p:cNvPr id="3" name="Θέση περιεχομένου 2"/>
          <p:cNvSpPr>
            <a:spLocks noGrp="1"/>
          </p:cNvSpPr>
          <p:nvPr>
            <p:ph idx="1"/>
          </p:nvPr>
        </p:nvSpPr>
        <p:spPr>
          <a:xfrm>
            <a:off x="2337286" y="2133600"/>
            <a:ext cx="8915400" cy="3777622"/>
          </a:xfrm>
        </p:spPr>
        <p:txBody>
          <a:bodyPr/>
          <a:lstStyle/>
          <a:p>
            <a:r>
              <a:rPr lang="el-GR" dirty="0"/>
              <a:t>Μπορείτε ακόμη να δημιουργήσετε ένα πρωτότυπο στεφάνι από ρολά υγείας.. Χρωματίζουμε και κόβουμε τα ρολά  και τα ενώνουμε με συρραπτικό ή με </a:t>
            </a:r>
            <a:r>
              <a:rPr lang="el-GR" dirty="0" smtClean="0"/>
              <a:t>κόλλα. Το διακοσμούμε όπως μας αρέσει με υλικά που έχουμε σπίτι.</a:t>
            </a:r>
            <a:endParaRPr lang="el-GR" dirty="0"/>
          </a:p>
          <a:p>
            <a:endParaRPr lang="el-GR" dirty="0"/>
          </a:p>
        </p:txBody>
      </p:sp>
      <p:pic>
        <p:nvPicPr>
          <p:cNvPr id="4" name="Εικόνα 3" descr="C:\Users\p_prosxolag2\Desktop\ΚΑΤΑΣΚΕΥΕΣ ΠΡΟΣ ΤΟΥΣ ΓΟΝΕΙΣ\ρολό στεφάνι.jpg"/>
          <p:cNvPicPr/>
          <p:nvPr/>
        </p:nvPicPr>
        <p:blipFill>
          <a:blip r:embed="rId2">
            <a:extLst>
              <a:ext uri="{28A0092B-C50C-407E-A947-70E740481C1C}">
                <a14:useLocalDpi xmlns:a14="http://schemas.microsoft.com/office/drawing/2010/main" val="0"/>
              </a:ext>
            </a:extLst>
          </a:blip>
          <a:srcRect/>
          <a:stretch>
            <a:fillRect/>
          </a:stretch>
        </p:blipFill>
        <p:spPr bwMode="auto">
          <a:xfrm>
            <a:off x="7809705" y="3270657"/>
            <a:ext cx="2519266" cy="2640565"/>
          </a:xfrm>
          <a:prstGeom prst="rect">
            <a:avLst/>
          </a:prstGeom>
          <a:noFill/>
          <a:ln>
            <a:noFill/>
          </a:ln>
        </p:spPr>
      </p:pic>
      <p:pic>
        <p:nvPicPr>
          <p:cNvPr id="5" name="Εικόνα 4"/>
          <p:cNvPicPr>
            <a:picLocks noChangeAspect="1"/>
          </p:cNvPicPr>
          <p:nvPr/>
        </p:nvPicPr>
        <p:blipFill>
          <a:blip r:embed="rId3"/>
          <a:stretch>
            <a:fillRect/>
          </a:stretch>
        </p:blipFill>
        <p:spPr>
          <a:xfrm>
            <a:off x="2463282" y="3468834"/>
            <a:ext cx="2202024" cy="2113578"/>
          </a:xfrm>
          <a:prstGeom prst="rect">
            <a:avLst/>
          </a:prstGeom>
        </p:spPr>
      </p:pic>
      <p:pic>
        <p:nvPicPr>
          <p:cNvPr id="6" name="Εικόνα 5"/>
          <p:cNvPicPr>
            <a:picLocks noChangeAspect="1"/>
          </p:cNvPicPr>
          <p:nvPr/>
        </p:nvPicPr>
        <p:blipFill>
          <a:blip r:embed="rId4"/>
          <a:stretch>
            <a:fillRect/>
          </a:stretch>
        </p:blipFill>
        <p:spPr>
          <a:xfrm>
            <a:off x="5287232" y="3611223"/>
            <a:ext cx="1928521" cy="1828800"/>
          </a:xfrm>
          <a:prstGeom prst="rect">
            <a:avLst/>
          </a:prstGeom>
        </p:spPr>
      </p:pic>
    </p:spTree>
    <p:extLst>
      <p:ext uri="{BB962C8B-B14F-4D97-AF65-F5344CB8AC3E}">
        <p14:creationId xmlns:p14="http://schemas.microsoft.com/office/powerpoint/2010/main" val="4162883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231</TotalTime>
  <Words>429</Words>
  <Application>Microsoft Office PowerPoint</Application>
  <PresentationFormat>Ευρεία οθόνη</PresentationFormat>
  <Paragraphs>47</Paragraphs>
  <Slides>14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Arial</vt:lpstr>
      <vt:lpstr>Calibri</vt:lpstr>
      <vt:lpstr>Century Gothic</vt:lpstr>
      <vt:lpstr>Times New Roman</vt:lpstr>
      <vt:lpstr>Wingdings 3</vt:lpstr>
      <vt:lpstr>Θρόισμα</vt:lpstr>
      <vt:lpstr>ΠΡΩΤΟΜΑΓΙΑ</vt:lpstr>
      <vt:lpstr>ΑΝΟΙΞΗ</vt:lpstr>
      <vt:lpstr>Διαβάστε στα παιδιά πως συνηθίζουμε να λέμε τον Μάϊο και ρωτήστε γιατί πιστεύουν ότι τον ονομάζουμε έτσι……</vt:lpstr>
      <vt:lpstr>Μιλήστε στα παιδιά για τα έντομα που παρατηρούμε αυτή την εποχή στη φύση…… Είναι μια ωραία ευκαιρία να τους μιλήσουμε για τις πεταλούδες !!! Δείξτε τους μερικές εικόνες για τον κύκλο της ζωής της πεταλούδας ……. </vt:lpstr>
      <vt:lpstr>Παρουσίαση του PowerPoint</vt:lpstr>
      <vt:lpstr>Και μια όμορφη κατασκευή για να φτιάξουμε με τα παιδιά……. Βοηθήστε τα παιδιά να κόψουν τα φτερά και το κεφάλι….. Μπορούν να τα ζωγραφίσουν με μαρκαδόρους ή να κάνουν με τα δαχτυλάκια τους τα σχέδια και τα χαρακτηριστικά της πεταλούδας. Καλή επιτυχία!!!  </vt:lpstr>
      <vt:lpstr>ΛΟΥΛΟΥΔΙΑ ΜΕ ΤΥΠΩΜΑΤΑ</vt:lpstr>
      <vt:lpstr>ΣΤΕΦΑΝΙ ΜΕ ΤΥΠΩΜΑΤΑ</vt:lpstr>
      <vt:lpstr>ΣΤΕΦΑΝΙ ΜΕ ΧΑΡΤΙΝΑ ΡΟΛΑ</vt:lpstr>
      <vt:lpstr>ΠΡΩΤΟΜΑΓΙΑΤΙΚΟ ΣΤΕΦΑΝΙ ΜΕ ΑΒΓΟΘΗΚΕΣ </vt:lpstr>
      <vt:lpstr>ΠΑΙΖΟΥΜΕ ΜΕ ΤΗΝ ΤΕΧΝΗ…..;;;;;</vt:lpstr>
      <vt:lpstr>Παρουσίαση του PowerPoint</vt:lpstr>
      <vt:lpstr>Παρουσίαση του PowerPoint</vt:lpstr>
      <vt:lpstr>ΜΠΟΡΕΙΣ ΝΑ ΒΡΕΙΣ ΣΕ ΠΟΙΟΥΣ  ΠΙΝΑΚΕΣ ΖΩΓΡΑΦΙΚΗΣ      ΑΝΤΙΣΤΟΙΧΕΙ ΚΑΘΕ ΑΙΝΙΓΜΑ;                                                                  www.dreamkindergarten.blogspot.com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ΠΡΩΤΟΜΑΓΙΑ</dc:title>
  <dc:creator>p_prosxolag2</dc:creator>
  <cp:lastModifiedBy>ΓΡΑΦΕΙΟ ΤΥΠΟΥ 2</cp:lastModifiedBy>
  <cp:revision>26</cp:revision>
  <dcterms:created xsi:type="dcterms:W3CDTF">2020-04-29T06:56:04Z</dcterms:created>
  <dcterms:modified xsi:type="dcterms:W3CDTF">2020-04-30T09:26:14Z</dcterms:modified>
</cp:coreProperties>
</file>